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4" name="Text 1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endParaRPr lang="en-US" sz="834" dirty="0"/>
          </a:p>
        </p:txBody>
      </p:sp>
      <p:sp>
        <p:nvSpPr>
          <p:cNvPr id="5" name="Text 2"/>
          <p:cNvSpPr/>
          <p:nvPr/>
        </p:nvSpPr>
        <p:spPr>
          <a:xfrm>
            <a:off x="642938" y="1571625"/>
            <a:ext cx="7858125" cy="18516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4900"/>
              </a:lnSpc>
              <a:buNone/>
            </a:pPr>
            <a:r>
              <a:rPr lang="en-US" sz="4974" b="1" spc="-3" kern="0" dirty="0">
                <a:solidFill>
                  <a:srgbClr val="000000"/>
                </a:solidFill>
              </a:rPr>
              <a:t>The Head Lice</a:t>
            </a:r>
            <a:pPr algn="l" indent="0" marL="0">
              <a:lnSpc>
                <a:spcPts val="4900"/>
              </a:lnSpc>
              <a:buNone/>
            </a:pPr>
            <a:r>
              <a:rPr lang="en-US" sz="4974" b="1" spc="-3" kern="0" dirty="0">
                <a:solidFill>
                  <a:srgbClr val="000000"/>
                </a:solidFill>
              </a:rPr>
              <a:t>
</a:t>
            </a:r>
            <a:pPr algn="l" indent="0" marL="0">
              <a:lnSpc>
                <a:spcPts val="4900"/>
              </a:lnSpc>
              <a:buNone/>
            </a:pPr>
            <a:r>
              <a:rPr lang="en-US" sz="4974" b="1" spc="-3" kern="0" dirty="0">
                <a:solidFill>
                  <a:srgbClr val="000000"/>
                </a:solidFill>
              </a:rPr>
              <a:t>School Response</a:t>
            </a:r>
            <a:pPr algn="l" indent="0" marL="0">
              <a:lnSpc>
                <a:spcPts val="4900"/>
              </a:lnSpc>
              <a:buNone/>
            </a:pPr>
            <a:r>
              <a:rPr lang="en-US" sz="4974" b="1" spc="-3" kern="0" dirty="0">
                <a:solidFill>
                  <a:srgbClr val="000000"/>
                </a:solidFill>
              </a:rPr>
              <a:t>
</a:t>
            </a:r>
            <a:pPr algn="l" indent="0" marL="0">
              <a:lnSpc>
                <a:spcPts val="4900"/>
              </a:lnSpc>
              <a:buNone/>
            </a:pPr>
            <a:r>
              <a:rPr lang="en-US" sz="4974" b="1" spc="-3" kern="0" dirty="0">
                <a:solidFill>
                  <a:srgbClr val="000000"/>
                </a:solidFill>
              </a:rPr>
              <a:t>Framework™</a:t>
            </a:r>
            <a:endParaRPr lang="en-US" sz="4974" dirty="0"/>
          </a:p>
        </p:txBody>
      </p:sp>
      <p:sp>
        <p:nvSpPr>
          <p:cNvPr id="6" name="Text 3"/>
          <p:cNvSpPr/>
          <p:nvPr/>
        </p:nvSpPr>
        <p:spPr>
          <a:xfrm>
            <a:off x="642938" y="3709002"/>
            <a:ext cx="5000625" cy="8229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704" dirty="0">
                <a:solidFill>
                  <a:srgbClr val="000000"/>
                </a:solidFill>
              </a:rPr>
              <a:t>Staff Briefing: Operational Consistency, Standardised Protocol, and Safeguarding Principles.</a:t>
            </a:r>
            <a:endParaRPr lang="en-US" sz="1704" dirty="0"/>
          </a:p>
        </p:txBody>
      </p:sp>
      <p:sp>
        <p:nvSpPr>
          <p:cNvPr id="7" name="Text 4"/>
          <p:cNvSpPr/>
          <p:nvPr/>
        </p:nvSpPr>
        <p:spPr>
          <a:xfrm>
            <a:off x="642938" y="4722019"/>
            <a:ext cx="361071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000000">
                    <a:alpha val="60000"/>
                  </a:srgbClr>
                </a:solidFill>
              </a:rPr>
              <a:t>Version 1.0 | Issued: February 2026 | HeadLiceChecker.com</a:t>
            </a:r>
            <a:endParaRPr lang="en-US" sz="683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3613" y="4080532"/>
            <a:ext cx="2286000" cy="32001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3213209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4" name="Shape 1"/>
          <p:cNvSpPr/>
          <p:nvPr/>
        </p:nvSpPr>
        <p:spPr>
          <a:xfrm>
            <a:off x="0" y="3184634"/>
            <a:ext cx="9144000" cy="28575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Text 2"/>
          <p:cNvSpPr/>
          <p:nvPr/>
        </p:nvSpPr>
        <p:spPr>
          <a:xfrm>
            <a:off x="642938" y="571500"/>
            <a:ext cx="7858125" cy="10801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4353" b="1" spc="-3" kern="0" dirty="0">
                <a:solidFill>
                  <a:srgbClr val="000000"/>
                </a:solidFill>
              </a:rPr>
              <a:t>Next Steps</a:t>
            </a:r>
            <a:pPr algn="l" indent="0" marL="0">
              <a:lnSpc>
                <a:spcPts val="4300"/>
              </a:lnSpc>
              <a:buNone/>
            </a:pPr>
            <a:r>
              <a:rPr lang="en-US" sz="4353" b="1" spc="-3" kern="0" dirty="0">
                <a:solidFill>
                  <a:srgbClr val="000000"/>
                </a:solidFill>
              </a:rPr>
              <a:t>
</a:t>
            </a:r>
            <a:pPr algn="l" indent="0" marL="0">
              <a:lnSpc>
                <a:spcPts val="4300"/>
              </a:lnSpc>
              <a:buNone/>
            </a:pPr>
            <a:r>
              <a:rPr lang="en-US" sz="4353" b="1" spc="-3" kern="0" dirty="0">
                <a:solidFill>
                  <a:srgbClr val="000000"/>
                </a:solidFill>
              </a:rPr>
              <a:t>For Staff</a:t>
            </a:r>
            <a:endParaRPr lang="en-US" sz="4353" dirty="0"/>
          </a:p>
        </p:txBody>
      </p:sp>
      <p:sp>
        <p:nvSpPr>
          <p:cNvPr id="6" name="Text 3"/>
          <p:cNvSpPr/>
          <p:nvPr/>
        </p:nvSpPr>
        <p:spPr>
          <a:xfrm>
            <a:off x="642938" y="1937352"/>
            <a:ext cx="2428875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>
                    <a:alpha val="30000"/>
                  </a:srgbClr>
                </a:solidFill>
              </a:rPr>
              <a:t>01</a:t>
            </a:r>
            <a:endParaRPr lang="en-US" sz="1193" dirty="0"/>
          </a:p>
        </p:txBody>
      </p:sp>
      <p:sp>
        <p:nvSpPr>
          <p:cNvPr id="7" name="Text 4"/>
          <p:cNvSpPr/>
          <p:nvPr/>
        </p:nvSpPr>
        <p:spPr>
          <a:xfrm>
            <a:off x="642938" y="2285609"/>
            <a:ext cx="2428875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000000"/>
                </a:solidFill>
              </a:rPr>
              <a:t>Review</a:t>
            </a:r>
            <a:endParaRPr lang="en-US" sz="1397" dirty="0"/>
          </a:p>
        </p:txBody>
      </p:sp>
      <p:sp>
        <p:nvSpPr>
          <p:cNvPr id="8" name="Text 5"/>
          <p:cNvSpPr/>
          <p:nvPr/>
        </p:nvSpPr>
        <p:spPr>
          <a:xfrm>
            <a:off x="642938" y="2644583"/>
            <a:ext cx="2428875" cy="54005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42" dirty="0">
                <a:solidFill>
                  <a:srgbClr val="000000">
                    <a:alpha val="90000"/>
                  </a:srgbClr>
                </a:solidFill>
              </a:rPr>
              <a:t>Familiarize yourself with The Head Lice School Response Framework™ and its standardized protocols.</a:t>
            </a:r>
            <a:endParaRPr lang="en-US" sz="942" dirty="0"/>
          </a:p>
        </p:txBody>
      </p:sp>
      <p:sp>
        <p:nvSpPr>
          <p:cNvPr id="9" name="Text 6"/>
          <p:cNvSpPr/>
          <p:nvPr/>
        </p:nvSpPr>
        <p:spPr>
          <a:xfrm>
            <a:off x="3357563" y="1937352"/>
            <a:ext cx="2428875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>
                    <a:alpha val="30000"/>
                  </a:srgbClr>
                </a:solidFill>
              </a:rPr>
              <a:t>02</a:t>
            </a:r>
            <a:endParaRPr lang="en-US" sz="1193" dirty="0"/>
          </a:p>
        </p:txBody>
      </p:sp>
      <p:sp>
        <p:nvSpPr>
          <p:cNvPr id="10" name="Text 7"/>
          <p:cNvSpPr/>
          <p:nvPr/>
        </p:nvSpPr>
        <p:spPr>
          <a:xfrm>
            <a:off x="3357563" y="2285609"/>
            <a:ext cx="2428875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000000"/>
                </a:solidFill>
              </a:rPr>
              <a:t>Action</a:t>
            </a:r>
            <a:endParaRPr lang="en-US" sz="1397" dirty="0"/>
          </a:p>
        </p:txBody>
      </p:sp>
      <p:sp>
        <p:nvSpPr>
          <p:cNvPr id="11" name="Text 8"/>
          <p:cNvSpPr/>
          <p:nvPr/>
        </p:nvSpPr>
        <p:spPr>
          <a:xfrm>
            <a:off x="3357563" y="2644583"/>
            <a:ext cx="2428875" cy="54005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42" dirty="0">
                <a:solidFill>
                  <a:srgbClr val="000000">
                    <a:alpha val="90000"/>
                  </a:srgbClr>
                </a:solidFill>
              </a:rPr>
              <a:t>Report suspected cases to the school office using the Escalation Tracker immediately to ensure consistency.</a:t>
            </a:r>
            <a:endParaRPr lang="en-US" sz="942" dirty="0"/>
          </a:p>
        </p:txBody>
      </p:sp>
      <p:sp>
        <p:nvSpPr>
          <p:cNvPr id="12" name="Text 9"/>
          <p:cNvSpPr/>
          <p:nvPr/>
        </p:nvSpPr>
        <p:spPr>
          <a:xfrm>
            <a:off x="6072188" y="1937352"/>
            <a:ext cx="2428875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>
                    <a:alpha val="30000"/>
                  </a:srgbClr>
                </a:solidFill>
              </a:rPr>
              <a:t>03</a:t>
            </a:r>
            <a:endParaRPr lang="en-US" sz="1193" dirty="0"/>
          </a:p>
        </p:txBody>
      </p:sp>
      <p:sp>
        <p:nvSpPr>
          <p:cNvPr id="13" name="Text 10"/>
          <p:cNvSpPr/>
          <p:nvPr/>
        </p:nvSpPr>
        <p:spPr>
          <a:xfrm>
            <a:off x="6072188" y="2285609"/>
            <a:ext cx="2428875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000000"/>
                </a:solidFill>
              </a:rPr>
              <a:t>Direct</a:t>
            </a:r>
            <a:endParaRPr lang="en-US" sz="1397" dirty="0"/>
          </a:p>
        </p:txBody>
      </p:sp>
      <p:sp>
        <p:nvSpPr>
          <p:cNvPr id="14" name="Text 11"/>
          <p:cNvSpPr/>
          <p:nvPr/>
        </p:nvSpPr>
        <p:spPr>
          <a:xfrm>
            <a:off x="6072188" y="2644583"/>
            <a:ext cx="2428875" cy="54005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42" dirty="0">
                <a:solidFill>
                  <a:srgbClr val="000000">
                    <a:alpha val="90000"/>
                  </a:srgbClr>
                </a:solidFill>
              </a:rPr>
              <a:t>Always point parents to the official resources and optional AI triage at headlicechecker.com.</a:t>
            </a:r>
            <a:endParaRPr lang="en-US" sz="942" dirty="0"/>
          </a:p>
        </p:txBody>
      </p:sp>
      <p:sp>
        <p:nvSpPr>
          <p:cNvPr id="15" name="Text 12"/>
          <p:cNvSpPr/>
          <p:nvPr/>
        </p:nvSpPr>
        <p:spPr>
          <a:xfrm>
            <a:off x="642938" y="3613259"/>
            <a:ext cx="3173220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</a:rPr>
              <a:t>Official Resources</a:t>
            </a:r>
            <a:endParaRPr lang="en-US" sz="1193" dirty="0"/>
          </a:p>
        </p:txBody>
      </p:sp>
      <p:sp>
        <p:nvSpPr>
          <p:cNvPr id="16" name="Text 13"/>
          <p:cNvSpPr/>
          <p:nvPr/>
        </p:nvSpPr>
        <p:spPr>
          <a:xfrm>
            <a:off x="642938" y="4018666"/>
            <a:ext cx="3173220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headlicechecker.com</a:t>
            </a:r>
            <a:endParaRPr lang="en-US" sz="1602" dirty="0"/>
          </a:p>
        </p:txBody>
      </p:sp>
      <p:sp>
        <p:nvSpPr>
          <p:cNvPr id="17" name="Text 14"/>
          <p:cNvSpPr/>
          <p:nvPr/>
        </p:nvSpPr>
        <p:spPr>
          <a:xfrm>
            <a:off x="642938" y="4416930"/>
            <a:ext cx="3173220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headlicechecker.com/schools</a:t>
            </a:r>
            <a:endParaRPr lang="en-US" sz="1602" dirty="0"/>
          </a:p>
        </p:txBody>
      </p:sp>
      <p:sp>
        <p:nvSpPr>
          <p:cNvPr id="18" name="Text 15"/>
          <p:cNvSpPr/>
          <p:nvPr/>
        </p:nvSpPr>
        <p:spPr>
          <a:xfrm>
            <a:off x="4890343" y="4722019"/>
            <a:ext cx="361071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000000">
                    <a:alpha val="40000"/>
                  </a:srgbClr>
                </a:solidFill>
              </a:rPr>
              <a:t>Version 1.0 | Issued: February 2026 | HeadLiceChecker.com</a:t>
            </a:r>
            <a:endParaRPr lang="en-US" sz="68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385888" y="428625"/>
            <a:ext cx="6504496" cy="6232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Goal: Operational Clarity</a:t>
            </a:r>
            <a:endParaRPr lang="en-US" sz="3294" dirty="0"/>
          </a:p>
        </p:txBody>
      </p:sp>
      <p:sp>
        <p:nvSpPr>
          <p:cNvPr id="4" name="Shape 1"/>
          <p:cNvSpPr/>
          <p:nvPr/>
        </p:nvSpPr>
        <p:spPr>
          <a:xfrm>
            <a:off x="0" y="1480542"/>
            <a:ext cx="3047981" cy="366295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3033694" y="1480542"/>
            <a:ext cx="14288" cy="366295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3"/>
          <p:cNvSpPr/>
          <p:nvPr/>
        </p:nvSpPr>
        <p:spPr>
          <a:xfrm>
            <a:off x="428625" y="1909167"/>
            <a:ext cx="2190731" cy="46613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000000">
                    <a:alpha val="30000"/>
                  </a:srgbClr>
                </a:solidFill>
              </a:rPr>
              <a:t>01</a:t>
            </a:r>
            <a:endParaRPr lang="en-US" sz="2436" dirty="0"/>
          </a:p>
        </p:txBody>
      </p:sp>
      <p:sp>
        <p:nvSpPr>
          <p:cNvPr id="7" name="Text 4"/>
          <p:cNvSpPr/>
          <p:nvPr/>
        </p:nvSpPr>
        <p:spPr>
          <a:xfrm>
            <a:off x="428625" y="2661047"/>
            <a:ext cx="2190731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Objective</a:t>
            </a:r>
            <a:endParaRPr lang="en-US" sz="1602" dirty="0"/>
          </a:p>
        </p:txBody>
      </p:sp>
      <p:sp>
        <p:nvSpPr>
          <p:cNvPr id="8" name="Text 5"/>
          <p:cNvSpPr/>
          <p:nvPr/>
        </p:nvSpPr>
        <p:spPr>
          <a:xfrm>
            <a:off x="428625" y="3145036"/>
            <a:ext cx="2190731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90000"/>
                  </a:srgbClr>
                </a:solidFill>
              </a:rPr>
              <a:t>Standardise the school's response to head lice using a single, repeatable framework for all staff to ensure operational consistency.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3047981" y="1480542"/>
            <a:ext cx="3048009" cy="3662958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10" name="Shape 7"/>
          <p:cNvSpPr/>
          <p:nvPr/>
        </p:nvSpPr>
        <p:spPr>
          <a:xfrm>
            <a:off x="6081703" y="1480542"/>
            <a:ext cx="14288" cy="366295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1" name="Text 8"/>
          <p:cNvSpPr/>
          <p:nvPr/>
        </p:nvSpPr>
        <p:spPr>
          <a:xfrm>
            <a:off x="3476606" y="1909167"/>
            <a:ext cx="2190759" cy="46613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000000">
                    <a:alpha val="30000"/>
                  </a:srgbClr>
                </a:solidFill>
              </a:rPr>
              <a:t>02</a:t>
            </a:r>
            <a:endParaRPr lang="en-US" sz="2436" dirty="0"/>
          </a:p>
        </p:txBody>
      </p:sp>
      <p:sp>
        <p:nvSpPr>
          <p:cNvPr id="12" name="Text 9"/>
          <p:cNvSpPr/>
          <p:nvPr/>
        </p:nvSpPr>
        <p:spPr>
          <a:xfrm>
            <a:off x="3476606" y="2661047"/>
            <a:ext cx="2190759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Why It Matters</a:t>
            </a:r>
            <a:endParaRPr lang="en-US" sz="1602" dirty="0"/>
          </a:p>
        </p:txBody>
      </p:sp>
      <p:sp>
        <p:nvSpPr>
          <p:cNvPr id="13" name="Text 10"/>
          <p:cNvSpPr/>
          <p:nvPr/>
        </p:nvSpPr>
        <p:spPr>
          <a:xfrm>
            <a:off x="3476606" y="3145036"/>
            <a:ext cx="2190759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90000"/>
                  </a:srgbClr>
                </a:solidFill>
              </a:rPr>
              <a:t>Reduce parental anxiety, minimize classroom disruption, and eliminate the stigma associated with head lice through a calm, professional approach.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6095991" y="1480542"/>
            <a:ext cx="3047981" cy="366295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2"/>
          <p:cNvSpPr/>
          <p:nvPr/>
        </p:nvSpPr>
        <p:spPr>
          <a:xfrm>
            <a:off x="6524616" y="1909167"/>
            <a:ext cx="2190731" cy="46613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000000">
                    <a:alpha val="30000"/>
                  </a:srgbClr>
                </a:solidFill>
              </a:rPr>
              <a:t>03</a:t>
            </a:r>
            <a:endParaRPr lang="en-US" sz="2436" dirty="0"/>
          </a:p>
        </p:txBody>
      </p:sp>
      <p:sp>
        <p:nvSpPr>
          <p:cNvPr id="16" name="Text 13"/>
          <p:cNvSpPr/>
          <p:nvPr/>
        </p:nvSpPr>
        <p:spPr>
          <a:xfrm>
            <a:off x="6524616" y="2661047"/>
            <a:ext cx="2190731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Framework Tool</a:t>
            </a:r>
            <a:endParaRPr lang="en-US" sz="1602" dirty="0"/>
          </a:p>
        </p:txBody>
      </p:sp>
      <p:sp>
        <p:nvSpPr>
          <p:cNvPr id="17" name="Text 14"/>
          <p:cNvSpPr/>
          <p:nvPr/>
        </p:nvSpPr>
        <p:spPr>
          <a:xfrm>
            <a:off x="6524616" y="3145036"/>
            <a:ext cx="2190731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90000"/>
                  </a:srgbClr>
                </a:solidFill>
              </a:rPr>
              <a:t>Head Lice Checker (headlicechecker.com) provides an optional framework for non-diagnostic, evidence-led triage to support school staff.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4890343" y="4722019"/>
            <a:ext cx="361071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000000">
                    <a:alpha val="40000"/>
                  </a:srgbClr>
                </a:solidFill>
              </a:rPr>
              <a:t>Version 1.0 | Issued: February 2026 | HeadLiceChecker.com</a:t>
            </a:r>
            <a:endParaRPr lang="en-US" sz="68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26673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4327996" cy="526673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4" name="Shape 1"/>
          <p:cNvSpPr/>
          <p:nvPr/>
        </p:nvSpPr>
        <p:spPr>
          <a:xfrm>
            <a:off x="4299421" y="0"/>
            <a:ext cx="28575" cy="526673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Text 2"/>
          <p:cNvSpPr/>
          <p:nvPr/>
        </p:nvSpPr>
        <p:spPr>
          <a:xfrm>
            <a:off x="642938" y="714375"/>
            <a:ext cx="3227859" cy="116800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8100"/>
              </a:lnSpc>
              <a:buNone/>
            </a:pPr>
            <a:r>
              <a:rPr lang="en-US" sz="6218" b="1" dirty="0">
                <a:solidFill>
                  <a:srgbClr val="000000">
                    <a:alpha val="10000"/>
                  </a:srgbClr>
                </a:solidFill>
              </a:rPr>
              <a:t>02</a:t>
            </a:r>
            <a:endParaRPr lang="en-US" sz="6218" dirty="0"/>
          </a:p>
        </p:txBody>
      </p:sp>
      <p:sp>
        <p:nvSpPr>
          <p:cNvPr id="6" name="Text 3"/>
          <p:cNvSpPr/>
          <p:nvPr/>
        </p:nvSpPr>
        <p:spPr>
          <a:xfrm>
            <a:off x="642938" y="1596628"/>
            <a:ext cx="3227859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Observation,</a:t>
            </a:r>
            <a:pPr algn="l" indent="0" marL="0">
              <a:lnSpc>
                <a:spcPts val="36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
</a:t>
            </a:r>
            <a:pPr algn="l" indent="0" marL="0">
              <a:lnSpc>
                <a:spcPts val="36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Not</a:t>
            </a:r>
            <a:pPr algn="l" indent="0" marL="0">
              <a:lnSpc>
                <a:spcPts val="36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
</a:t>
            </a:r>
            <a:pPr algn="l" indent="0" marL="0">
              <a:lnSpc>
                <a:spcPts val="36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Diagnosis</a:t>
            </a:r>
            <a:endParaRPr lang="en-US" sz="3294" dirty="0"/>
          </a:p>
        </p:txBody>
      </p:sp>
      <p:sp>
        <p:nvSpPr>
          <p:cNvPr id="7" name="Text 4"/>
          <p:cNvSpPr/>
          <p:nvPr/>
        </p:nvSpPr>
        <p:spPr>
          <a:xfrm>
            <a:off x="642938" y="3253978"/>
            <a:ext cx="3227859" cy="7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269" dirty="0">
                <a:solidFill>
                  <a:srgbClr val="000000">
                    <a:alpha val="90000"/>
                  </a:srgbClr>
                </a:solidFill>
              </a:rPr>
              <a:t>Staff maintain a non-diagnostic position to ensure the school's response remains professional and evidence-led.</a:t>
            </a:r>
            <a:endParaRPr lang="en-US" sz="1269" dirty="0"/>
          </a:p>
        </p:txBody>
      </p:sp>
      <p:sp>
        <p:nvSpPr>
          <p:cNvPr id="8" name="Shape 5"/>
          <p:cNvSpPr/>
          <p:nvPr/>
        </p:nvSpPr>
        <p:spPr>
          <a:xfrm>
            <a:off x="4870921" y="357188"/>
            <a:ext cx="3630141" cy="1641277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9" name="Shape 6"/>
          <p:cNvSpPr/>
          <p:nvPr/>
        </p:nvSpPr>
        <p:spPr>
          <a:xfrm>
            <a:off x="4870921" y="1984177"/>
            <a:ext cx="3630141" cy="14288"/>
          </a:xfrm>
          <a:prstGeom prst="rect">
            <a:avLst/>
          </a:prstGeom>
          <a:solidFill>
            <a:srgbClr val="000000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0921" y="630436"/>
            <a:ext cx="257175" cy="2286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328121" y="528638"/>
            <a:ext cx="3172941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Staff Responsibility</a:t>
            </a:r>
            <a:endParaRPr lang="en-US" sz="1602" dirty="0"/>
          </a:p>
        </p:txBody>
      </p:sp>
      <p:sp>
        <p:nvSpPr>
          <p:cNvPr id="12" name="Text 8"/>
          <p:cNvSpPr/>
          <p:nvPr/>
        </p:nvSpPr>
        <p:spPr>
          <a:xfrm>
            <a:off x="5328121" y="898327"/>
            <a:ext cx="3172941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80000"/>
                  </a:srgbClr>
                </a:solidFill>
              </a:rPr>
              <a:t>Monitor for persistent itching or visible signs during class; report suspected cases to the school office following the established framework protocol.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4870921" y="1984177"/>
            <a:ext cx="3630141" cy="1641277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14" name="Shape 10"/>
          <p:cNvSpPr/>
          <p:nvPr/>
        </p:nvSpPr>
        <p:spPr>
          <a:xfrm>
            <a:off x="4870921" y="3611166"/>
            <a:ext cx="3630141" cy="14288"/>
          </a:xfrm>
          <a:prstGeom prst="rect">
            <a:avLst/>
          </a:prstGeom>
          <a:solidFill>
            <a:srgbClr val="000000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0921" y="2257425"/>
            <a:ext cx="228600" cy="2286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299546" y="2155627"/>
            <a:ext cx="3201516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The Boundary</a:t>
            </a:r>
            <a:endParaRPr lang="en-US" sz="1602" dirty="0"/>
          </a:p>
        </p:txBody>
      </p:sp>
      <p:sp>
        <p:nvSpPr>
          <p:cNvPr id="17" name="Text 12"/>
          <p:cNvSpPr/>
          <p:nvPr/>
        </p:nvSpPr>
        <p:spPr>
          <a:xfrm>
            <a:off x="5299546" y="2525316"/>
            <a:ext cx="320151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80000"/>
                  </a:srgbClr>
                </a:solidFill>
              </a:rPr>
              <a:t>Staff do not diagnose. We observe and refer to the framework's communication cadence, directing parents to professional triage support.</a:t>
            </a:r>
            <a:endParaRPr lang="en-US" sz="1050" dirty="0"/>
          </a:p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0921" y="3884414"/>
            <a:ext cx="200025" cy="22860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270971" y="3782616"/>
            <a:ext cx="3230091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Confidentiality</a:t>
            </a:r>
            <a:endParaRPr lang="en-US" sz="1602" dirty="0"/>
          </a:p>
        </p:txBody>
      </p:sp>
      <p:sp>
        <p:nvSpPr>
          <p:cNvPr id="20" name="Text 14"/>
          <p:cNvSpPr/>
          <p:nvPr/>
        </p:nvSpPr>
        <p:spPr>
          <a:xfrm>
            <a:off x="5270971" y="4152305"/>
            <a:ext cx="3230091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80000"/>
                  </a:srgbClr>
                </a:solidFill>
              </a:rPr>
              <a:t>Treat all reports with high sensitivity to maintain dignity. Avoid public mentions, classroom labeling, or identifying specific students.</a:t>
            </a:r>
            <a:endParaRPr lang="en-US" sz="1050" dirty="0"/>
          </a:p>
        </p:txBody>
      </p:sp>
      <p:sp>
        <p:nvSpPr>
          <p:cNvPr id="21" name="Text 15"/>
          <p:cNvSpPr/>
          <p:nvPr/>
        </p:nvSpPr>
        <p:spPr>
          <a:xfrm>
            <a:off x="4890343" y="4816673"/>
            <a:ext cx="361071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000000">
                    <a:alpha val="40000"/>
                  </a:srgbClr>
                </a:solidFill>
              </a:rPr>
              <a:t>Version 1.0 | Issued: February 2026 | HeadLiceChecker.com</a:t>
            </a:r>
            <a:endParaRPr lang="en-US" sz="68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385888" y="428625"/>
            <a:ext cx="3747232" cy="6232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Fact vs. Fiction</a:t>
            </a:r>
            <a:endParaRPr lang="en-US" sz="3294" dirty="0"/>
          </a:p>
        </p:txBody>
      </p:sp>
      <p:sp>
        <p:nvSpPr>
          <p:cNvPr id="4" name="Shape 1"/>
          <p:cNvSpPr/>
          <p:nvPr/>
        </p:nvSpPr>
        <p:spPr>
          <a:xfrm>
            <a:off x="0" y="1266230"/>
            <a:ext cx="4572000" cy="1938635"/>
          </a:xfrm>
          <a:prstGeom prst="rect">
            <a:avLst/>
          </a:prstGeom>
          <a:solidFill>
            <a:srgbClr val="F0F0F0"/>
          </a:solidFill>
          <a:ln w="9144">
            <a:solidFill>
              <a:srgbClr val="000000"/>
            </a:solidFill>
            <a:prstDash val="solid"/>
          </a:ln>
        </p:spPr>
      </p:sp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1525191"/>
            <a:ext cx="228600" cy="2286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428625" y="1907381"/>
            <a:ext cx="3714750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Live Lice</a:t>
            </a:r>
            <a:endParaRPr lang="en-US" sz="1602" dirty="0"/>
          </a:p>
        </p:txBody>
      </p:sp>
      <p:sp>
        <p:nvSpPr>
          <p:cNvPr id="7" name="Text 3"/>
          <p:cNvSpPr/>
          <p:nvPr/>
        </p:nvSpPr>
        <p:spPr>
          <a:xfrm>
            <a:off x="428625" y="2305645"/>
            <a:ext cx="371475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000000"/>
                </a:solidFill>
              </a:rPr>
              <a:t>Fact: They do not jump or fly</a:t>
            </a:r>
            <a:endParaRPr lang="en-US" sz="784" dirty="0"/>
          </a:p>
        </p:txBody>
      </p:sp>
      <p:sp>
        <p:nvSpPr>
          <p:cNvPr id="8" name="Text 4"/>
          <p:cNvSpPr/>
          <p:nvPr/>
        </p:nvSpPr>
        <p:spPr>
          <a:xfrm>
            <a:off x="428625" y="2503884"/>
            <a:ext cx="371475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90000"/>
                  </a:srgbClr>
                </a:solidFill>
              </a:rPr>
              <a:t>Small moving insects that stay close to the scalp. Most commonly found near the nape of the neck or behind the ears.</a:t>
            </a:r>
            <a:endParaRPr lang="en-US" sz="1050" dirty="0"/>
          </a:p>
        </p:txBody>
      </p:sp>
      <p:sp>
        <p:nvSpPr>
          <p:cNvPr id="9" name="Shape 5"/>
          <p:cNvSpPr/>
          <p:nvPr/>
        </p:nvSpPr>
        <p:spPr>
          <a:xfrm>
            <a:off x="4572000" y="1266230"/>
            <a:ext cx="4572000" cy="1938635"/>
          </a:xfrm>
          <a:prstGeom prst="rect">
            <a:avLst/>
          </a:prstGeom>
          <a:solidFill>
            <a:srgbClr val="FFFFFF"/>
          </a:solidFill>
          <a:ln w="9144">
            <a:solidFill>
              <a:srgbClr val="000000"/>
            </a:solidFill>
            <a:prstDash val="solid"/>
          </a:ln>
        </p:spPr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25" y="1525191"/>
            <a:ext cx="171450" cy="2286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5000625" y="1907381"/>
            <a:ext cx="3714750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Nits (Eggs)</a:t>
            </a:r>
            <a:endParaRPr lang="en-US" sz="1602" dirty="0"/>
          </a:p>
        </p:txBody>
      </p:sp>
      <p:sp>
        <p:nvSpPr>
          <p:cNvPr id="12" name="Text 7"/>
          <p:cNvSpPr/>
          <p:nvPr/>
        </p:nvSpPr>
        <p:spPr>
          <a:xfrm>
            <a:off x="5000625" y="2305645"/>
            <a:ext cx="371475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000000"/>
                </a:solidFill>
              </a:rPr>
              <a:t>Fact: They are not dandruff</a:t>
            </a:r>
            <a:endParaRPr lang="en-US" sz="784" dirty="0"/>
          </a:p>
        </p:txBody>
      </p:sp>
      <p:sp>
        <p:nvSpPr>
          <p:cNvPr id="13" name="Text 8"/>
          <p:cNvSpPr/>
          <p:nvPr/>
        </p:nvSpPr>
        <p:spPr>
          <a:xfrm>
            <a:off x="5000625" y="2503884"/>
            <a:ext cx="371475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90000"/>
                  </a:srgbClr>
                </a:solidFill>
              </a:rPr>
              <a:t>Oval-shaped and fixed to one side of the hair shaft. Unlike dandruff, they are difficult to flick away or slide off.</a:t>
            </a:r>
            <a:endParaRPr lang="en-US" sz="1050" dirty="0"/>
          </a:p>
        </p:txBody>
      </p:sp>
      <p:sp>
        <p:nvSpPr>
          <p:cNvPr id="14" name="Shape 9"/>
          <p:cNvSpPr/>
          <p:nvPr/>
        </p:nvSpPr>
        <p:spPr>
          <a:xfrm>
            <a:off x="0" y="3204865"/>
            <a:ext cx="4572000" cy="1938635"/>
          </a:xfrm>
          <a:prstGeom prst="rect">
            <a:avLst/>
          </a:prstGeom>
          <a:solidFill>
            <a:srgbClr val="FFFFFF"/>
          </a:solidFill>
          <a:ln w="9144">
            <a:solidFill>
              <a:srgbClr val="000000"/>
            </a:solidFill>
            <a:prstDash val="solid"/>
          </a:ln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25" y="3463826"/>
            <a:ext cx="228600" cy="22860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428625" y="3846016"/>
            <a:ext cx="3714750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Misidentification</a:t>
            </a:r>
            <a:endParaRPr lang="en-US" sz="1602" dirty="0"/>
          </a:p>
        </p:txBody>
      </p:sp>
      <p:sp>
        <p:nvSpPr>
          <p:cNvPr id="17" name="Text 11"/>
          <p:cNvSpPr/>
          <p:nvPr/>
        </p:nvSpPr>
        <p:spPr>
          <a:xfrm>
            <a:off x="428625" y="4244280"/>
            <a:ext cx="371475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90000"/>
                  </a:srgbClr>
                </a:solidFill>
              </a:rPr>
              <a:t>Dandruff, hairspray residue, and dry skin are frequently misread as lice, leading to unnecessary panic and escalation.</a:t>
            </a:r>
            <a:endParaRPr lang="en-US" sz="1050" dirty="0"/>
          </a:p>
        </p:txBody>
      </p:sp>
      <p:sp>
        <p:nvSpPr>
          <p:cNvPr id="18" name="Shape 12"/>
          <p:cNvSpPr/>
          <p:nvPr/>
        </p:nvSpPr>
        <p:spPr>
          <a:xfrm>
            <a:off x="4572000" y="3204865"/>
            <a:ext cx="4572000" cy="1938635"/>
          </a:xfrm>
          <a:prstGeom prst="rect">
            <a:avLst/>
          </a:prstGeom>
          <a:solidFill>
            <a:srgbClr val="F0F0F0"/>
          </a:solidFill>
          <a:ln w="9144">
            <a:solidFill>
              <a:srgbClr val="000000"/>
            </a:solidFill>
            <a:prstDash val="solid"/>
          </a:ln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0625" y="3463826"/>
            <a:ext cx="228600" cy="22860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5000625" y="3846016"/>
            <a:ext cx="3714750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Triage Support</a:t>
            </a:r>
            <a:endParaRPr lang="en-US" sz="1602" dirty="0"/>
          </a:p>
        </p:txBody>
      </p:sp>
      <p:sp>
        <p:nvSpPr>
          <p:cNvPr id="21" name="Text 14"/>
          <p:cNvSpPr/>
          <p:nvPr/>
        </p:nvSpPr>
        <p:spPr>
          <a:xfrm>
            <a:off x="5000625" y="4244280"/>
            <a:ext cx="371475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90000"/>
                  </a:srgbClr>
                </a:solidFill>
              </a:rPr>
              <a:t>Head Lice Checker provides an AI tool to help parents separate likely cases from lookalikes before escalating to clinical support.</a:t>
            </a:r>
            <a:endParaRPr lang="en-US" sz="1050" dirty="0"/>
          </a:p>
        </p:txBody>
      </p:sp>
      <p:sp>
        <p:nvSpPr>
          <p:cNvPr id="22" name="Text 15"/>
          <p:cNvSpPr/>
          <p:nvPr/>
        </p:nvSpPr>
        <p:spPr>
          <a:xfrm>
            <a:off x="4890343" y="4722019"/>
            <a:ext cx="361071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000000">
                    <a:alpha val="40000"/>
                  </a:srgbClr>
                </a:solidFill>
              </a:rPr>
              <a:t>Version 1.0 | Issued: February 2026 | HeadLiceChecker.com</a:t>
            </a:r>
            <a:endParaRPr lang="en-US" sz="68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385888" y="428625"/>
            <a:ext cx="6164331" cy="6232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Communication Cadence</a:t>
            </a:r>
            <a:endParaRPr lang="en-US" sz="3294" dirty="0"/>
          </a:p>
        </p:txBody>
      </p:sp>
      <p:sp>
        <p:nvSpPr>
          <p:cNvPr id="4" name="Shape 1"/>
          <p:cNvSpPr/>
          <p:nvPr/>
        </p:nvSpPr>
        <p:spPr>
          <a:xfrm>
            <a:off x="0" y="1480542"/>
            <a:ext cx="2289572" cy="366295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2275284" y="1480542"/>
            <a:ext cx="14288" cy="366295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3"/>
          <p:cNvSpPr/>
          <p:nvPr/>
        </p:nvSpPr>
        <p:spPr>
          <a:xfrm>
            <a:off x="285750" y="1909167"/>
            <a:ext cx="1707356" cy="7786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5400"/>
              </a:lnSpc>
              <a:buNone/>
            </a:pPr>
            <a:r>
              <a:rPr lang="en-US" sz="4145" b="1" dirty="0">
                <a:solidFill>
                  <a:srgbClr val="000000">
                    <a:alpha val="20000"/>
                  </a:srgbClr>
                </a:solidFill>
              </a:rPr>
              <a:t>01</a:t>
            </a:r>
            <a:endParaRPr lang="en-US" sz="4145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862858"/>
            <a:ext cx="171450" cy="17145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285750" y="3207544"/>
            <a:ext cx="1707356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spc="1" kern="0" dirty="0">
                <a:solidFill>
                  <a:srgbClr val="000000"/>
                </a:solidFill>
              </a:rPr>
              <a:t>Notice</a:t>
            </a:r>
            <a:endParaRPr lang="en-US" sz="1397" dirty="0"/>
          </a:p>
        </p:txBody>
      </p:sp>
      <p:sp>
        <p:nvSpPr>
          <p:cNvPr id="9" name="Text 5"/>
          <p:cNvSpPr/>
          <p:nvPr/>
        </p:nvSpPr>
        <p:spPr>
          <a:xfrm>
            <a:off x="285750" y="3652242"/>
            <a:ext cx="1707356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000000">
                    <a:alpha val="90000"/>
                  </a:srgbClr>
                </a:solidFill>
              </a:rPr>
              <a:t>Immediate, neutral notification to the relevant parent group as soon as exposure is identified.</a:t>
            </a:r>
            <a:endParaRPr lang="en-US" sz="942" dirty="0"/>
          </a:p>
        </p:txBody>
      </p:sp>
      <p:sp>
        <p:nvSpPr>
          <p:cNvPr id="10" name="Shape 6"/>
          <p:cNvSpPr/>
          <p:nvPr/>
        </p:nvSpPr>
        <p:spPr>
          <a:xfrm>
            <a:off x="2278856" y="1480542"/>
            <a:ext cx="2293144" cy="3662958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11" name="Shape 7"/>
          <p:cNvSpPr/>
          <p:nvPr/>
        </p:nvSpPr>
        <p:spPr>
          <a:xfrm>
            <a:off x="4557713" y="1480542"/>
            <a:ext cx="14288" cy="366295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2" name="Text 8"/>
          <p:cNvSpPr/>
          <p:nvPr/>
        </p:nvSpPr>
        <p:spPr>
          <a:xfrm>
            <a:off x="2568178" y="1909167"/>
            <a:ext cx="1710928" cy="7786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5400"/>
              </a:lnSpc>
              <a:buNone/>
            </a:pPr>
            <a:r>
              <a:rPr lang="en-US" sz="4145" b="1" dirty="0">
                <a:solidFill>
                  <a:srgbClr val="000000">
                    <a:alpha val="20000"/>
                  </a:srgbClr>
                </a:solidFill>
              </a:rPr>
              <a:t>02</a:t>
            </a:r>
            <a:endParaRPr lang="en-US" sz="4145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8178" y="2862858"/>
            <a:ext cx="171450" cy="17145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2568178" y="3207544"/>
            <a:ext cx="1710928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spc="1" kern="0" dirty="0">
                <a:solidFill>
                  <a:srgbClr val="000000"/>
                </a:solidFill>
              </a:rPr>
              <a:t>Instruction</a:t>
            </a:r>
            <a:endParaRPr lang="en-US" sz="1397" dirty="0"/>
          </a:p>
        </p:txBody>
      </p:sp>
      <p:sp>
        <p:nvSpPr>
          <p:cNvPr id="15" name="Text 10"/>
          <p:cNvSpPr/>
          <p:nvPr/>
        </p:nvSpPr>
        <p:spPr>
          <a:xfrm>
            <a:off x="2568178" y="3652242"/>
            <a:ext cx="1710928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000000">
                    <a:alpha val="90000"/>
                  </a:srgbClr>
                </a:solidFill>
              </a:rPr>
              <a:t>Direct parents to headlicechecker.com for home triage and practical next steps.</a:t>
            </a:r>
            <a:endParaRPr lang="en-US" sz="942" dirty="0"/>
          </a:p>
        </p:txBody>
      </p:sp>
      <p:sp>
        <p:nvSpPr>
          <p:cNvPr id="16" name="Shape 11"/>
          <p:cNvSpPr/>
          <p:nvPr/>
        </p:nvSpPr>
        <p:spPr>
          <a:xfrm>
            <a:off x="4564856" y="1480542"/>
            <a:ext cx="2296716" cy="366295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Shape 12"/>
          <p:cNvSpPr/>
          <p:nvPr/>
        </p:nvSpPr>
        <p:spPr>
          <a:xfrm>
            <a:off x="6847284" y="1480542"/>
            <a:ext cx="14288" cy="366295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8" name="Text 13"/>
          <p:cNvSpPr/>
          <p:nvPr/>
        </p:nvSpPr>
        <p:spPr>
          <a:xfrm>
            <a:off x="4857750" y="1909167"/>
            <a:ext cx="1714500" cy="7786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5400"/>
              </a:lnSpc>
              <a:buNone/>
            </a:pPr>
            <a:r>
              <a:rPr lang="en-US" sz="4145" b="1" dirty="0">
                <a:solidFill>
                  <a:srgbClr val="000000">
                    <a:alpha val="20000"/>
                  </a:srgbClr>
                </a:solidFill>
              </a:rPr>
              <a:t>03</a:t>
            </a:r>
            <a:endParaRPr lang="en-US" sz="4145" dirty="0"/>
          </a:p>
        </p:txBody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750" y="2862858"/>
            <a:ext cx="150019" cy="17145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4857750" y="3207544"/>
            <a:ext cx="1714500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spc="1" kern="0" dirty="0">
                <a:solidFill>
                  <a:srgbClr val="000000"/>
                </a:solidFill>
              </a:rPr>
              <a:t>Reminder</a:t>
            </a:r>
            <a:endParaRPr lang="en-US" sz="1397" dirty="0"/>
          </a:p>
        </p:txBody>
      </p:sp>
      <p:sp>
        <p:nvSpPr>
          <p:cNvPr id="21" name="Text 15"/>
          <p:cNvSpPr/>
          <p:nvPr/>
        </p:nvSpPr>
        <p:spPr>
          <a:xfrm>
            <a:off x="4857750" y="3652242"/>
            <a:ext cx="1714500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000000">
                    <a:alpha val="90000"/>
                  </a:srgbClr>
                </a:solidFill>
              </a:rPr>
              <a:t>Scheduled follow-up at Day 7 to ensure monitoring continues and treatment is effective.</a:t>
            </a:r>
            <a:endParaRPr lang="en-US" sz="942" dirty="0"/>
          </a:p>
        </p:txBody>
      </p:sp>
      <p:sp>
        <p:nvSpPr>
          <p:cNvPr id="22" name="Shape 16"/>
          <p:cNvSpPr/>
          <p:nvPr/>
        </p:nvSpPr>
        <p:spPr>
          <a:xfrm>
            <a:off x="6858000" y="1480542"/>
            <a:ext cx="2286000" cy="3662958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23" name="Text 17"/>
          <p:cNvSpPr/>
          <p:nvPr/>
        </p:nvSpPr>
        <p:spPr>
          <a:xfrm>
            <a:off x="7143750" y="1909167"/>
            <a:ext cx="1714500" cy="7786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5400"/>
              </a:lnSpc>
              <a:buNone/>
            </a:pPr>
            <a:r>
              <a:rPr lang="en-US" sz="4145" b="1" dirty="0">
                <a:solidFill>
                  <a:srgbClr val="000000">
                    <a:alpha val="20000"/>
                  </a:srgbClr>
                </a:solidFill>
              </a:rPr>
              <a:t>04</a:t>
            </a:r>
            <a:endParaRPr lang="en-US" sz="4145" dirty="0"/>
          </a:p>
        </p:txBody>
      </p:sp>
      <p:pic>
        <p:nvPicPr>
          <p:cNvPr id="2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3750" y="2862858"/>
            <a:ext cx="214313" cy="171450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7143750" y="3207544"/>
            <a:ext cx="1714500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spc="1" kern="0" dirty="0">
                <a:solidFill>
                  <a:srgbClr val="000000"/>
                </a:solidFill>
              </a:rPr>
              <a:t>Escalation</a:t>
            </a:r>
            <a:endParaRPr lang="en-US" sz="1397" dirty="0"/>
          </a:p>
        </p:txBody>
      </p:sp>
      <p:sp>
        <p:nvSpPr>
          <p:cNvPr id="26" name="Text 19"/>
          <p:cNvSpPr/>
          <p:nvPr/>
        </p:nvSpPr>
        <p:spPr>
          <a:xfrm>
            <a:off x="7143750" y="3652242"/>
            <a:ext cx="1714500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000000">
                    <a:alpha val="90000"/>
                  </a:srgbClr>
                </a:solidFill>
              </a:rPr>
              <a:t>Referral to professional clinics for persistent cases or where uncertainty remains.</a:t>
            </a:r>
            <a:endParaRPr lang="en-US" sz="942" dirty="0"/>
          </a:p>
        </p:txBody>
      </p:sp>
      <p:sp>
        <p:nvSpPr>
          <p:cNvPr id="27" name="Text 20"/>
          <p:cNvSpPr/>
          <p:nvPr/>
        </p:nvSpPr>
        <p:spPr>
          <a:xfrm>
            <a:off x="4890343" y="4722019"/>
            <a:ext cx="361071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000000">
                    <a:alpha val="40000"/>
                  </a:srgbClr>
                </a:solidFill>
              </a:rPr>
              <a:t>Version 1.0 | Issued: February 2026 | HeadLiceChecker.com</a:t>
            </a:r>
            <a:endParaRPr lang="en-US" sz="68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334485" cy="51435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4" name="Shape 1"/>
          <p:cNvSpPr/>
          <p:nvPr/>
        </p:nvSpPr>
        <p:spPr>
          <a:xfrm>
            <a:off x="3305910" y="0"/>
            <a:ext cx="28575" cy="514350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2"/>
          <p:cNvSpPr/>
          <p:nvPr/>
        </p:nvSpPr>
        <p:spPr>
          <a:xfrm>
            <a:off x="642938" y="428625"/>
            <a:ext cx="428625" cy="42863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3"/>
          <p:cNvSpPr/>
          <p:nvPr/>
        </p:nvSpPr>
        <p:spPr>
          <a:xfrm>
            <a:off x="642938" y="714375"/>
            <a:ext cx="2234347" cy="18858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436" b="1" dirty="0">
                <a:solidFill>
                  <a:srgbClr val="000000"/>
                </a:solidFill>
              </a:rPr>
              <a:t>Why a Structured Cadence Prevents Escalation</a:t>
            </a:r>
            <a:endParaRPr lang="en-US" sz="2436" dirty="0"/>
          </a:p>
        </p:txBody>
      </p:sp>
      <p:sp>
        <p:nvSpPr>
          <p:cNvPr id="7" name="Text 4"/>
          <p:cNvSpPr/>
          <p:nvPr/>
        </p:nvSpPr>
        <p:spPr>
          <a:xfrm>
            <a:off x="642938" y="2828813"/>
            <a:ext cx="2234347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80000"/>
                  </a:srgbClr>
                </a:solidFill>
              </a:rPr>
              <a:t>A clear, consistent communication framework is key to effective head lice management, reducing panic and improving outcomes.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3877410" y="585788"/>
            <a:ext cx="4623653" cy="962620"/>
          </a:xfrm>
          <a:prstGeom prst="rect">
            <a:avLst/>
          </a:prstGeom>
          <a:solidFill>
            <a:srgbClr val="FFFFFF"/>
          </a:solidFill>
          <a:ln w="18288">
            <a:solidFill>
              <a:srgbClr val="000000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8860" y="767953"/>
            <a:ext cx="200025" cy="200025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420335" y="714375"/>
            <a:ext cx="3909278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</a:rPr>
              <a:t>Proactive Management</a:t>
            </a:r>
            <a:endParaRPr lang="en-US" sz="1193" dirty="0"/>
          </a:p>
        </p:txBody>
      </p:sp>
      <p:sp>
        <p:nvSpPr>
          <p:cNvPr id="11" name="Text 7"/>
          <p:cNvSpPr/>
          <p:nvPr/>
        </p:nvSpPr>
        <p:spPr>
          <a:xfrm>
            <a:off x="4420335" y="1005483"/>
            <a:ext cx="3909278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>
                    <a:alpha val="80000"/>
                  </a:srgbClr>
                </a:solidFill>
              </a:rPr>
              <a:t>Early, clear communication reduces panic and allows for timely home checks, preventing widespread anxiety.</a:t>
            </a:r>
            <a:endParaRPr lang="en-US" sz="942" dirty="0"/>
          </a:p>
        </p:txBody>
      </p:sp>
      <p:sp>
        <p:nvSpPr>
          <p:cNvPr id="12" name="Shape 8"/>
          <p:cNvSpPr/>
          <p:nvPr/>
        </p:nvSpPr>
        <p:spPr>
          <a:xfrm>
            <a:off x="3877410" y="1634133"/>
            <a:ext cx="4623653" cy="962620"/>
          </a:xfrm>
          <a:prstGeom prst="rect">
            <a:avLst/>
          </a:prstGeom>
          <a:solidFill>
            <a:srgbClr val="F0F0F0"/>
          </a:solidFill>
          <a:ln w="18288">
            <a:solidFill>
              <a:srgbClr val="000000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8860" y="1816298"/>
            <a:ext cx="250031" cy="200025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470341" y="1762720"/>
            <a:ext cx="3859271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</a:rPr>
              <a:t>Consistent Messaging</a:t>
            </a:r>
            <a:endParaRPr lang="en-US" sz="1193" dirty="0"/>
          </a:p>
        </p:txBody>
      </p:sp>
      <p:sp>
        <p:nvSpPr>
          <p:cNvPr id="15" name="Text 10"/>
          <p:cNvSpPr/>
          <p:nvPr/>
        </p:nvSpPr>
        <p:spPr>
          <a:xfrm>
            <a:off x="4470341" y="2053828"/>
            <a:ext cx="3859271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>
                    <a:alpha val="80000"/>
                  </a:srgbClr>
                </a:solidFill>
              </a:rPr>
              <a:t>Standardised notices and reminders eliminate confusion and build trust within the parent community.</a:t>
            </a:r>
            <a:endParaRPr lang="en-US" sz="942" dirty="0"/>
          </a:p>
        </p:txBody>
      </p:sp>
      <p:sp>
        <p:nvSpPr>
          <p:cNvPr id="16" name="Shape 11"/>
          <p:cNvSpPr/>
          <p:nvPr/>
        </p:nvSpPr>
        <p:spPr>
          <a:xfrm>
            <a:off x="3877410" y="2682478"/>
            <a:ext cx="4623653" cy="962620"/>
          </a:xfrm>
          <a:prstGeom prst="rect">
            <a:avLst/>
          </a:prstGeom>
          <a:solidFill>
            <a:srgbClr val="FFFFFF"/>
          </a:solidFill>
          <a:ln w="18288">
            <a:solidFill>
              <a:srgbClr val="000000"/>
            </a:solidFill>
            <a:prstDash val="solid"/>
          </a:ln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8860" y="2864644"/>
            <a:ext cx="150019" cy="200025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4370329" y="2811066"/>
            <a:ext cx="3959284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</a:rPr>
              <a:t>Reduced Overwhelm</a:t>
            </a:r>
            <a:endParaRPr lang="en-US" sz="1193" dirty="0"/>
          </a:p>
        </p:txBody>
      </p:sp>
      <p:sp>
        <p:nvSpPr>
          <p:cNvPr id="19" name="Text 13"/>
          <p:cNvSpPr/>
          <p:nvPr/>
        </p:nvSpPr>
        <p:spPr>
          <a:xfrm>
            <a:off x="4370329" y="3102173"/>
            <a:ext cx="3959284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>
                    <a:alpha val="80000"/>
                  </a:srgbClr>
                </a:solidFill>
              </a:rPr>
              <a:t>Prevents the school from being inundated with individual queries and misdiagnoses, saving valuable staff time.</a:t>
            </a:r>
            <a:endParaRPr lang="en-US" sz="942" dirty="0"/>
          </a:p>
        </p:txBody>
      </p:sp>
      <p:sp>
        <p:nvSpPr>
          <p:cNvPr id="20" name="Shape 14"/>
          <p:cNvSpPr/>
          <p:nvPr/>
        </p:nvSpPr>
        <p:spPr>
          <a:xfrm>
            <a:off x="3877410" y="3730823"/>
            <a:ext cx="4623653" cy="962620"/>
          </a:xfrm>
          <a:prstGeom prst="rect">
            <a:avLst/>
          </a:prstGeom>
          <a:solidFill>
            <a:srgbClr val="F0F0F0"/>
          </a:solidFill>
          <a:ln w="18288">
            <a:solidFill>
              <a:srgbClr val="000000"/>
            </a:solidFill>
            <a:prstDash val="solid"/>
          </a:ln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8860" y="3912989"/>
            <a:ext cx="150019" cy="200025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4370329" y="3859411"/>
            <a:ext cx="3959284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</a:rPr>
              <a:t>Focus on Solutions</a:t>
            </a:r>
            <a:endParaRPr lang="en-US" sz="1193" dirty="0"/>
          </a:p>
        </p:txBody>
      </p:sp>
      <p:sp>
        <p:nvSpPr>
          <p:cNvPr id="23" name="Text 16"/>
          <p:cNvSpPr/>
          <p:nvPr/>
        </p:nvSpPr>
        <p:spPr>
          <a:xfrm>
            <a:off x="4370329" y="4150519"/>
            <a:ext cx="3959284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>
                    <a:alpha val="80000"/>
                  </a:srgbClr>
                </a:solidFill>
              </a:rPr>
              <a:t>Shifts the narrative from 'problem' to 'managed process', fostering a collaborative approach to resolution.</a:t>
            </a:r>
            <a:endParaRPr lang="en-US" sz="942" dirty="0"/>
          </a:p>
        </p:txBody>
      </p:sp>
      <p:sp>
        <p:nvSpPr>
          <p:cNvPr id="24" name="Text 17"/>
          <p:cNvSpPr/>
          <p:nvPr/>
        </p:nvSpPr>
        <p:spPr>
          <a:xfrm>
            <a:off x="4890343" y="4722019"/>
            <a:ext cx="361071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000000">
                    <a:alpha val="40000"/>
                  </a:srgbClr>
                </a:solidFill>
              </a:rPr>
              <a:t>Version 1.0 | Issued: February 2026 | HeadLiceChecker.com</a:t>
            </a:r>
            <a:endParaRPr lang="en-US" sz="68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610859" cy="51435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4" name="Shape 1"/>
          <p:cNvSpPr/>
          <p:nvPr/>
        </p:nvSpPr>
        <p:spPr>
          <a:xfrm>
            <a:off x="3582284" y="0"/>
            <a:ext cx="28575" cy="514350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2"/>
          <p:cNvSpPr/>
          <p:nvPr/>
        </p:nvSpPr>
        <p:spPr>
          <a:xfrm>
            <a:off x="642938" y="428625"/>
            <a:ext cx="428625" cy="42863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3"/>
          <p:cNvSpPr/>
          <p:nvPr/>
        </p:nvSpPr>
        <p:spPr>
          <a:xfrm>
            <a:off x="642938" y="714375"/>
            <a:ext cx="2510721" cy="15086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436" b="1" dirty="0">
                <a:solidFill>
                  <a:srgbClr val="000000"/>
                </a:solidFill>
              </a:rPr>
              <a:t>Reducing Stigma and Maintaining Dignity</a:t>
            </a:r>
            <a:endParaRPr lang="en-US" sz="2436" dirty="0"/>
          </a:p>
        </p:txBody>
      </p:sp>
      <p:sp>
        <p:nvSpPr>
          <p:cNvPr id="7" name="Text 4"/>
          <p:cNvSpPr/>
          <p:nvPr/>
        </p:nvSpPr>
        <p:spPr>
          <a:xfrm>
            <a:off x="642938" y="2451646"/>
            <a:ext cx="251072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80000"/>
                  </a:srgbClr>
                </a:solidFill>
              </a:rPr>
              <a:t>A compassionate and respectful approach is crucial for effective head lice management in schools.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4153784" y="428625"/>
            <a:ext cx="4347279" cy="905470"/>
          </a:xfrm>
          <a:prstGeom prst="rect">
            <a:avLst/>
          </a:prstGeom>
          <a:solidFill>
            <a:srgbClr val="FFFFFF"/>
          </a:solidFill>
          <a:ln w="18288">
            <a:solidFill>
              <a:srgbClr val="000000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5234" y="596503"/>
            <a:ext cx="250031" cy="200025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746715" y="542925"/>
            <a:ext cx="3582898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</a:rPr>
              <a:t>Neutral Language</a:t>
            </a:r>
            <a:endParaRPr lang="en-US" sz="1193" dirty="0"/>
          </a:p>
        </p:txBody>
      </p:sp>
      <p:sp>
        <p:nvSpPr>
          <p:cNvPr id="11" name="Text 7"/>
          <p:cNvSpPr/>
          <p:nvPr/>
        </p:nvSpPr>
        <p:spPr>
          <a:xfrm>
            <a:off x="4746715" y="805458"/>
            <a:ext cx="3582898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>
                    <a:alpha val="80000"/>
                  </a:srgbClr>
                </a:solidFill>
              </a:rPr>
              <a:t>Emphasize 'exposure' over 'infestation'; focus on facts, not blame, to foster a calm environment.</a:t>
            </a:r>
            <a:endParaRPr lang="en-US" sz="942" dirty="0"/>
          </a:p>
        </p:txBody>
      </p:sp>
      <p:sp>
        <p:nvSpPr>
          <p:cNvPr id="12" name="Shape 8"/>
          <p:cNvSpPr/>
          <p:nvPr/>
        </p:nvSpPr>
        <p:spPr>
          <a:xfrm>
            <a:off x="4153784" y="1391245"/>
            <a:ext cx="4347279" cy="905470"/>
          </a:xfrm>
          <a:prstGeom prst="rect">
            <a:avLst/>
          </a:prstGeom>
          <a:solidFill>
            <a:srgbClr val="F0F0F0"/>
          </a:solidFill>
          <a:ln w="18288">
            <a:solidFill>
              <a:srgbClr val="000000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5234" y="1559123"/>
            <a:ext cx="175022" cy="200025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671706" y="1505545"/>
            <a:ext cx="3657907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</a:rPr>
              <a:t>Confidentiality</a:t>
            </a:r>
            <a:endParaRPr lang="en-US" sz="1193" dirty="0"/>
          </a:p>
        </p:txBody>
      </p:sp>
      <p:sp>
        <p:nvSpPr>
          <p:cNvPr id="15" name="Text 10"/>
          <p:cNvSpPr/>
          <p:nvPr/>
        </p:nvSpPr>
        <p:spPr>
          <a:xfrm>
            <a:off x="4671706" y="1768078"/>
            <a:ext cx="3657907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>
                    <a:alpha val="80000"/>
                  </a:srgbClr>
                </a:solidFill>
              </a:rPr>
              <a:t>Strict adherence to privacy; avoid public shaming or classroom announcements to protect student dignity.</a:t>
            </a:r>
            <a:endParaRPr lang="en-US" sz="942" dirty="0"/>
          </a:p>
        </p:txBody>
      </p:sp>
      <p:sp>
        <p:nvSpPr>
          <p:cNvPr id="16" name="Shape 11"/>
          <p:cNvSpPr/>
          <p:nvPr/>
        </p:nvSpPr>
        <p:spPr>
          <a:xfrm>
            <a:off x="4153784" y="2353866"/>
            <a:ext cx="4347279" cy="905470"/>
          </a:xfrm>
          <a:prstGeom prst="rect">
            <a:avLst/>
          </a:prstGeom>
          <a:solidFill>
            <a:srgbClr val="FFFFFF"/>
          </a:solidFill>
          <a:ln w="18288">
            <a:solidFill>
              <a:srgbClr val="000000"/>
            </a:solidFill>
            <a:prstDash val="solid"/>
          </a:ln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5234" y="2521744"/>
            <a:ext cx="200025" cy="200025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4696709" y="2468166"/>
            <a:ext cx="3632904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</a:rPr>
              <a:t>Education over Exclusion</a:t>
            </a:r>
            <a:endParaRPr lang="en-US" sz="1193" dirty="0"/>
          </a:p>
        </p:txBody>
      </p:sp>
      <p:sp>
        <p:nvSpPr>
          <p:cNvPr id="19" name="Text 13"/>
          <p:cNvSpPr/>
          <p:nvPr/>
        </p:nvSpPr>
        <p:spPr>
          <a:xfrm>
            <a:off x="4696709" y="2730698"/>
            <a:ext cx="3632904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>
                    <a:alpha val="80000"/>
                  </a:srgbClr>
                </a:solidFill>
              </a:rPr>
              <a:t>Promote understanding that head lice are common and treatable, not a reflection of hygiene or social status.</a:t>
            </a:r>
            <a:endParaRPr lang="en-US" sz="942" dirty="0"/>
          </a:p>
        </p:txBody>
      </p:sp>
      <p:sp>
        <p:nvSpPr>
          <p:cNvPr id="20" name="Shape 14"/>
          <p:cNvSpPr/>
          <p:nvPr/>
        </p:nvSpPr>
        <p:spPr>
          <a:xfrm>
            <a:off x="4153784" y="3316486"/>
            <a:ext cx="4347279" cy="905470"/>
          </a:xfrm>
          <a:prstGeom prst="rect">
            <a:avLst/>
          </a:prstGeom>
          <a:solidFill>
            <a:srgbClr val="F0F0F0"/>
          </a:solidFill>
          <a:ln w="18288">
            <a:solidFill>
              <a:srgbClr val="000000"/>
            </a:solidFill>
            <a:prstDash val="solid"/>
          </a:ln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5234" y="3484364"/>
            <a:ext cx="250031" cy="200025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4746715" y="3430786"/>
            <a:ext cx="3582898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</a:rPr>
              <a:t>Supportive Resources</a:t>
            </a:r>
            <a:endParaRPr lang="en-US" sz="1193" dirty="0"/>
          </a:p>
        </p:txBody>
      </p:sp>
      <p:sp>
        <p:nvSpPr>
          <p:cNvPr id="23" name="Text 16"/>
          <p:cNvSpPr/>
          <p:nvPr/>
        </p:nvSpPr>
        <p:spPr>
          <a:xfrm>
            <a:off x="4746715" y="3693319"/>
            <a:ext cx="3582898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>
                    <a:alpha val="80000"/>
                  </a:srgbClr>
                </a:solidFill>
              </a:rPr>
              <a:t>Provide easy access to tools like Head Lice Checker to empower families with solutions, not shame them.</a:t>
            </a:r>
            <a:endParaRPr lang="en-US" sz="942" dirty="0"/>
          </a:p>
        </p:txBody>
      </p:sp>
      <p:sp>
        <p:nvSpPr>
          <p:cNvPr id="24" name="Text 17"/>
          <p:cNvSpPr/>
          <p:nvPr/>
        </p:nvSpPr>
        <p:spPr>
          <a:xfrm>
            <a:off x="4890343" y="4722019"/>
            <a:ext cx="361071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000000">
                    <a:alpha val="40000"/>
                  </a:srgbClr>
                </a:solidFill>
              </a:rPr>
              <a:t>Version 1.0 | Issued: February 2026 | HeadLiceChecker.com</a:t>
            </a:r>
            <a:endParaRPr lang="en-US" sz="68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222081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4552020" cy="5222081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4" name="Shape 1"/>
          <p:cNvSpPr/>
          <p:nvPr/>
        </p:nvSpPr>
        <p:spPr>
          <a:xfrm>
            <a:off x="4523445" y="0"/>
            <a:ext cx="28575" cy="5222081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Text 2"/>
          <p:cNvSpPr/>
          <p:nvPr/>
        </p:nvSpPr>
        <p:spPr>
          <a:xfrm>
            <a:off x="642938" y="714375"/>
            <a:ext cx="3451882" cy="116800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8100"/>
              </a:lnSpc>
              <a:buNone/>
            </a:pPr>
            <a:r>
              <a:rPr lang="en-US" sz="6218" b="1" dirty="0">
                <a:solidFill>
                  <a:srgbClr val="000000">
                    <a:alpha val="10000"/>
                  </a:srgbClr>
                </a:solidFill>
              </a:rPr>
              <a:t>08</a:t>
            </a:r>
            <a:endParaRPr lang="en-US" sz="6218" dirty="0"/>
          </a:p>
        </p:txBody>
      </p:sp>
      <p:sp>
        <p:nvSpPr>
          <p:cNvPr id="6" name="Text 3"/>
          <p:cNvSpPr/>
          <p:nvPr/>
        </p:nvSpPr>
        <p:spPr>
          <a:xfrm>
            <a:off x="642938" y="1596628"/>
            <a:ext cx="3451882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Attendance</a:t>
            </a:r>
            <a:pPr algn="l" indent="0" marL="0">
              <a:lnSpc>
                <a:spcPts val="36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
</a:t>
            </a:r>
            <a:pPr algn="l" indent="0" marL="0">
              <a:lnSpc>
                <a:spcPts val="36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&amp;</a:t>
            </a:r>
            <a:pPr algn="l" indent="0" marL="0">
              <a:lnSpc>
                <a:spcPts val="36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
</a:t>
            </a:r>
            <a:pPr algn="l" indent="0" marL="0">
              <a:lnSpc>
                <a:spcPts val="3600"/>
              </a:lnSpc>
              <a:buNone/>
            </a:pPr>
            <a:r>
              <a:rPr lang="en-US" sz="3294" b="1" spc="-2" kern="0" dirty="0">
                <a:solidFill>
                  <a:srgbClr val="000000"/>
                </a:solidFill>
              </a:rPr>
              <a:t>Safeguarding</a:t>
            </a:r>
            <a:endParaRPr lang="en-US" sz="3294" dirty="0"/>
          </a:p>
        </p:txBody>
      </p:sp>
      <p:sp>
        <p:nvSpPr>
          <p:cNvPr id="7" name="Text 4"/>
          <p:cNvSpPr/>
          <p:nvPr/>
        </p:nvSpPr>
        <p:spPr>
          <a:xfrm>
            <a:off x="642938" y="3253978"/>
            <a:ext cx="3451882" cy="7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269" dirty="0">
                <a:solidFill>
                  <a:srgbClr val="000000">
                    <a:alpha val="90000"/>
                  </a:srgbClr>
                </a:solidFill>
              </a:rPr>
              <a:t>The framework ensures that student wellbeing and educational access remain the primary focus.</a:t>
            </a:r>
            <a:endParaRPr lang="en-US" sz="1269" dirty="0"/>
          </a:p>
        </p:txBody>
      </p:sp>
      <p:sp>
        <p:nvSpPr>
          <p:cNvPr id="8" name="Shape 5"/>
          <p:cNvSpPr/>
          <p:nvPr/>
        </p:nvSpPr>
        <p:spPr>
          <a:xfrm>
            <a:off x="5094945" y="285750"/>
            <a:ext cx="3406118" cy="1698427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9" name="Shape 6"/>
          <p:cNvSpPr/>
          <p:nvPr/>
        </p:nvSpPr>
        <p:spPr>
          <a:xfrm>
            <a:off x="5094945" y="1969889"/>
            <a:ext cx="3406118" cy="14288"/>
          </a:xfrm>
          <a:prstGeom prst="rect">
            <a:avLst/>
          </a:prstGeom>
          <a:solidFill>
            <a:srgbClr val="000000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945" y="473273"/>
            <a:ext cx="285750" cy="2286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580720" y="371475"/>
            <a:ext cx="2920343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No-Exclusion Policy</a:t>
            </a:r>
            <a:endParaRPr lang="en-US" sz="1602" dirty="0"/>
          </a:p>
        </p:txBody>
      </p:sp>
      <p:sp>
        <p:nvSpPr>
          <p:cNvPr id="12" name="Text 8"/>
          <p:cNvSpPr/>
          <p:nvPr/>
        </p:nvSpPr>
        <p:spPr>
          <a:xfrm>
            <a:off x="5580720" y="741164"/>
            <a:ext cx="2920343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80000"/>
                  </a:srgbClr>
                </a:solidFill>
              </a:rPr>
              <a:t>In alignment with modern public health guidance, students should not be excluded from school due to head lice. Education continues while families manage the situation.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5094945" y="1969889"/>
            <a:ext cx="3406118" cy="1782366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14" name="Shape 10"/>
          <p:cNvSpPr/>
          <p:nvPr/>
        </p:nvSpPr>
        <p:spPr>
          <a:xfrm>
            <a:off x="5094945" y="3737967"/>
            <a:ext cx="3406118" cy="14288"/>
          </a:xfrm>
          <a:prstGeom prst="rect">
            <a:avLst/>
          </a:prstGeom>
          <a:solidFill>
            <a:srgbClr val="000000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4945" y="2157413"/>
            <a:ext cx="228600" cy="2286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523570" y="2055614"/>
            <a:ext cx="2977493" cy="62507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Safeguarding Principles</a:t>
            </a:r>
            <a:endParaRPr lang="en-US" sz="1602" dirty="0"/>
          </a:p>
        </p:txBody>
      </p:sp>
      <p:sp>
        <p:nvSpPr>
          <p:cNvPr id="17" name="Text 12"/>
          <p:cNvSpPr/>
          <p:nvPr/>
        </p:nvSpPr>
        <p:spPr>
          <a:xfrm>
            <a:off x="5523570" y="2737842"/>
            <a:ext cx="2977493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80000"/>
                  </a:srgbClr>
                </a:solidFill>
              </a:rPr>
              <a:t>The framework is designed for operational consistency across staff and supports safeguarding principles by ensuring a calm, professional school response.</a:t>
            </a:r>
            <a:endParaRPr lang="en-US" sz="1050" dirty="0"/>
          </a:p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945" y="3925491"/>
            <a:ext cx="228600" cy="22860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523570" y="3823692"/>
            <a:ext cx="2977493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000000"/>
                </a:solidFill>
              </a:rPr>
              <a:t>Maintaining Dignity</a:t>
            </a:r>
            <a:endParaRPr lang="en-US" sz="1602" dirty="0"/>
          </a:p>
        </p:txBody>
      </p:sp>
      <p:sp>
        <p:nvSpPr>
          <p:cNvPr id="20" name="Text 14"/>
          <p:cNvSpPr/>
          <p:nvPr/>
        </p:nvSpPr>
        <p:spPr>
          <a:xfrm>
            <a:off x="5523570" y="4193381"/>
            <a:ext cx="2977493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80000"/>
                  </a:srgbClr>
                </a:solidFill>
              </a:rPr>
              <a:t>Every action within the framework is designed to maintain student dignity and privacy, preventing any form of stigmatization or public identification.</a:t>
            </a:r>
            <a:endParaRPr lang="en-US" sz="1050" dirty="0"/>
          </a:p>
        </p:txBody>
      </p:sp>
      <p:sp>
        <p:nvSpPr>
          <p:cNvPr id="21" name="Text 15"/>
          <p:cNvSpPr/>
          <p:nvPr/>
        </p:nvSpPr>
        <p:spPr>
          <a:xfrm>
            <a:off x="4890343" y="4772025"/>
            <a:ext cx="361071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000000">
                    <a:alpha val="40000"/>
                  </a:srgbClr>
                </a:solidFill>
              </a:rPr>
              <a:t>Version 1.0 | Issued: February 2026 | HeadLiceChecker.com</a:t>
            </a:r>
            <a:endParaRPr lang="en-US" sz="68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361581" cy="51435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4" name="Shape 1"/>
          <p:cNvSpPr/>
          <p:nvPr/>
        </p:nvSpPr>
        <p:spPr>
          <a:xfrm>
            <a:off x="3333006" y="0"/>
            <a:ext cx="28575" cy="514350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2"/>
          <p:cNvSpPr/>
          <p:nvPr/>
        </p:nvSpPr>
        <p:spPr>
          <a:xfrm>
            <a:off x="642938" y="428625"/>
            <a:ext cx="428625" cy="42863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3"/>
          <p:cNvSpPr/>
          <p:nvPr/>
        </p:nvSpPr>
        <p:spPr>
          <a:xfrm>
            <a:off x="642938" y="714375"/>
            <a:ext cx="2261443" cy="15086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436" b="1" dirty="0">
                <a:solidFill>
                  <a:srgbClr val="000000"/>
                </a:solidFill>
              </a:rPr>
              <a:t>Supporting Families: Practical Tools</a:t>
            </a:r>
            <a:endParaRPr lang="en-US" sz="2436" dirty="0"/>
          </a:p>
        </p:txBody>
      </p:sp>
      <p:sp>
        <p:nvSpPr>
          <p:cNvPr id="7" name="Text 4"/>
          <p:cNvSpPr/>
          <p:nvPr/>
        </p:nvSpPr>
        <p:spPr>
          <a:xfrm>
            <a:off x="642938" y="2451646"/>
            <a:ext cx="2261443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000000">
                    <a:alpha val="80000"/>
                  </a:srgbClr>
                </a:solidFill>
              </a:rPr>
              <a:t>Empower parents with the right resources to manage head lice calmly and effectively within the framework.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3904506" y="585788"/>
            <a:ext cx="4596557" cy="962620"/>
          </a:xfrm>
          <a:prstGeom prst="rect">
            <a:avLst/>
          </a:prstGeom>
          <a:solidFill>
            <a:srgbClr val="FFFFFF"/>
          </a:solidFill>
          <a:ln w="18288">
            <a:solidFill>
              <a:srgbClr val="000000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5956" y="767953"/>
            <a:ext cx="200025" cy="200025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447431" y="714375"/>
            <a:ext cx="3882182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</a:rPr>
              <a:t>Free Scan</a:t>
            </a:r>
            <a:endParaRPr lang="en-US" sz="1193" dirty="0"/>
          </a:p>
        </p:txBody>
      </p:sp>
      <p:sp>
        <p:nvSpPr>
          <p:cNvPr id="11" name="Text 7"/>
          <p:cNvSpPr/>
          <p:nvPr/>
        </p:nvSpPr>
        <p:spPr>
          <a:xfrm>
            <a:off x="4447431" y="1005483"/>
            <a:ext cx="3882182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>
                    <a:alpha val="80000"/>
                  </a:srgbClr>
                </a:solidFill>
              </a:rPr>
              <a:t>Head Lice Checker provides an online AI triage tool for immediate, non-diagnostic feedback on scalp photos.</a:t>
            </a:r>
            <a:endParaRPr lang="en-US" sz="942" dirty="0"/>
          </a:p>
        </p:txBody>
      </p:sp>
      <p:sp>
        <p:nvSpPr>
          <p:cNvPr id="12" name="Shape 8"/>
          <p:cNvSpPr/>
          <p:nvPr/>
        </p:nvSpPr>
        <p:spPr>
          <a:xfrm>
            <a:off x="3904506" y="1634133"/>
            <a:ext cx="4596557" cy="962620"/>
          </a:xfrm>
          <a:prstGeom prst="rect">
            <a:avLst/>
          </a:prstGeom>
          <a:solidFill>
            <a:srgbClr val="F0F0F0"/>
          </a:solidFill>
          <a:ln w="18288">
            <a:solidFill>
              <a:srgbClr val="000000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5956" y="1816298"/>
            <a:ext cx="150019" cy="200025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397425" y="1762720"/>
            <a:ext cx="3932188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</a:rPr>
              <a:t>Clinic Finder</a:t>
            </a:r>
            <a:endParaRPr lang="en-US" sz="1193" dirty="0"/>
          </a:p>
        </p:txBody>
      </p:sp>
      <p:sp>
        <p:nvSpPr>
          <p:cNvPr id="15" name="Text 10"/>
          <p:cNvSpPr/>
          <p:nvPr/>
        </p:nvSpPr>
        <p:spPr>
          <a:xfrm>
            <a:off x="4397425" y="2053828"/>
            <a:ext cx="3932188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>
                    <a:alpha val="80000"/>
                  </a:srgbClr>
                </a:solidFill>
              </a:rPr>
              <a:t>Integrated search tool to help families find professional confirmation and treatment support near them.</a:t>
            </a:r>
            <a:endParaRPr lang="en-US" sz="942" dirty="0"/>
          </a:p>
        </p:txBody>
      </p:sp>
      <p:sp>
        <p:nvSpPr>
          <p:cNvPr id="16" name="Shape 11"/>
          <p:cNvSpPr/>
          <p:nvPr/>
        </p:nvSpPr>
        <p:spPr>
          <a:xfrm>
            <a:off x="3904506" y="2682478"/>
            <a:ext cx="4596557" cy="962620"/>
          </a:xfrm>
          <a:prstGeom prst="rect">
            <a:avLst/>
          </a:prstGeom>
          <a:solidFill>
            <a:srgbClr val="FFFFFF"/>
          </a:solidFill>
          <a:ln w="18288">
            <a:solidFill>
              <a:srgbClr val="000000"/>
            </a:solidFill>
            <a:prstDash val="solid"/>
          </a:ln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5956" y="2864644"/>
            <a:ext cx="200025" cy="200025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4447431" y="2811066"/>
            <a:ext cx="3882182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</a:rPr>
              <a:t>Framework Toolkit</a:t>
            </a:r>
            <a:endParaRPr lang="en-US" sz="1193" dirty="0"/>
          </a:p>
        </p:txBody>
      </p:sp>
      <p:sp>
        <p:nvSpPr>
          <p:cNvPr id="19" name="Text 13"/>
          <p:cNvSpPr/>
          <p:nvPr/>
        </p:nvSpPr>
        <p:spPr>
          <a:xfrm>
            <a:off x="4447431" y="3102173"/>
            <a:ext cx="3882182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>
                    <a:alpha val="80000"/>
                  </a:srgbClr>
                </a:solidFill>
              </a:rPr>
              <a:t>Ready-to-use policy templates, parent notices, and trackers to maintain a consistent and professional school response.</a:t>
            </a:r>
            <a:endParaRPr lang="en-US" sz="942" dirty="0"/>
          </a:p>
        </p:txBody>
      </p:sp>
      <p:sp>
        <p:nvSpPr>
          <p:cNvPr id="20" name="Text 14"/>
          <p:cNvSpPr/>
          <p:nvPr/>
        </p:nvSpPr>
        <p:spPr>
          <a:xfrm>
            <a:off x="4890343" y="4722019"/>
            <a:ext cx="361071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000000">
                    <a:alpha val="40000"/>
                  </a:srgbClr>
                </a:solidFill>
              </a:rPr>
              <a:t>Version 1.0 | Issued: February 2026 | HeadLiceChecker.com</a:t>
            </a:r>
            <a:endParaRPr lang="en-US" sz="68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2026-02-25T12:08:43Z</dcterms:created>
  <dcterms:modified xsi:type="dcterms:W3CDTF">2026-02-25T12:08:43Z</dcterms:modified>
</cp:coreProperties>
</file>